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2D02A96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312" autoAdjust="0"/>
  </p:normalViewPr>
  <p:slideViewPr>
    <p:cSldViewPr snapToGrid="0">
      <p:cViewPr varScale="1">
        <p:scale>
          <a:sx n="74" d="100"/>
          <a:sy n="74" d="100"/>
        </p:scale>
        <p:origin x="1992"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modernComment_100_2D02A963.xml><?xml version="1.0" encoding="utf-8"?>
<p188:cmLst xmlns:a="http://schemas.openxmlformats.org/drawingml/2006/main" xmlns:r="http://schemas.openxmlformats.org/officeDocument/2006/relationships" xmlns:p188="http://schemas.microsoft.com/office/powerpoint/2018/8/main">
  <p188:cm id="{6045B463-D388-4546-A1ED-0DA750C1F02C}" authorId="{D040EE54-75ED-6AAB-1765-233E14E4A718}" created="2024-12-23T18:57:05.853">
    <pc:sldMkLst xmlns:pc="http://schemas.microsoft.com/office/powerpoint/2013/main/command">
      <pc:docMk/>
      <pc:sldMk cId="755149155" sldId="256"/>
    </pc:sldMkLst>
    <p188:txBody>
      <a:bodyPr/>
      <a:lstStyle/>
      <a:p>
        <a:r>
          <a:rPr lang="es-ES"/>
          <a:t>En la imagen de la city pondria mi cara durante el vídeo.</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t>Funcionales</a:t>
          </a:r>
        </a:p>
      </dgm:t>
    </dgm:pt>
    <dgm:pt modelId="{243F7460-0CDD-4CB3-B524-D8F6BC3B8D6D}" type="parTrans" cxnId="{2C27AA63-731E-4BF5-BBDA-15D8A6F58AF6}">
      <dgm:prSet/>
      <dgm:spPr/>
      <dgm:t>
        <a:bodyPr/>
        <a:lstStyle/>
        <a:p>
          <a:endParaRPr lang="es-ES"/>
        </a:p>
      </dgm:t>
    </dgm:pt>
    <dgm:pt modelId="{93DF1951-31A1-43CD-B755-B15AF867EAEB}" type="sibTrans" cxnId="{2C27AA63-731E-4BF5-BBDA-15D8A6F58AF6}">
      <dgm:prSet/>
      <dgm:spPr/>
      <dgm:t>
        <a:bodyPr/>
        <a:lstStyle/>
        <a:p>
          <a:endParaRPr lang="es-ES"/>
        </a:p>
      </dgm:t>
    </dgm:pt>
    <dgm:pt modelId="{9A55A233-3B51-46AA-AB83-86522264F431}">
      <dgm:prSet phldrT="[Texto]"/>
      <dgm:spPr/>
      <dgm:t>
        <a:bodyPr/>
        <a:lstStyle/>
        <a:p>
          <a:r>
            <a:rPr lang="es-ES" dirty="0"/>
            <a:t>Rutas personalizadas</a:t>
          </a:r>
        </a:p>
      </dgm:t>
    </dgm:pt>
    <dgm:pt modelId="{8A221B02-27CD-47F8-B2D3-926E53F80A4C}" type="parTrans" cxnId="{0D7A67BE-ECE9-496E-A182-164F8745A0BA}">
      <dgm:prSet/>
      <dgm:spPr/>
      <dgm:t>
        <a:bodyPr/>
        <a:lstStyle/>
        <a:p>
          <a:endParaRPr lang="es-ES"/>
        </a:p>
      </dgm:t>
    </dgm:pt>
    <dgm:pt modelId="{514AB25D-0097-4E82-9B6F-27C7B77BB2F8}" type="sibTrans" cxnId="{0D7A67BE-ECE9-496E-A182-164F8745A0BA}">
      <dgm:prSet/>
      <dgm:spPr/>
      <dgm:t>
        <a:bodyPr/>
        <a:lstStyle/>
        <a:p>
          <a:endParaRPr lang="es-ES"/>
        </a:p>
      </dgm:t>
    </dgm:pt>
    <dgm:pt modelId="{D46C1F27-713F-4AD0-BA04-47399298D72D}">
      <dgm:prSet phldrT="[Texto]"/>
      <dgm:spPr/>
      <dgm:t>
        <a:bodyPr/>
        <a:lstStyle/>
        <a:p>
          <a:r>
            <a:rPr lang="es-ES" dirty="0"/>
            <a:t>Puntos de Interés sobre mapa</a:t>
          </a:r>
        </a:p>
      </dgm:t>
    </dgm:pt>
    <dgm:pt modelId="{400B3833-B498-4A00-8A5A-A44B9C574400}" type="parTrans" cxnId="{293041DC-4746-4AF2-A265-1B0F4733B88C}">
      <dgm:prSet/>
      <dgm:spPr/>
      <dgm:t>
        <a:bodyPr/>
        <a:lstStyle/>
        <a:p>
          <a:endParaRPr lang="es-ES"/>
        </a:p>
      </dgm:t>
    </dgm:pt>
    <dgm:pt modelId="{05E306C8-7A98-4223-96D7-031974306ABB}" type="sibTrans" cxnId="{293041DC-4746-4AF2-A265-1B0F4733B88C}">
      <dgm:prSet/>
      <dgm:spPr/>
      <dgm:t>
        <a:bodyPr/>
        <a:lstStyle/>
        <a:p>
          <a:endParaRPr lang="es-ES"/>
        </a:p>
      </dgm:t>
    </dgm:pt>
    <dgm:pt modelId="{7820A237-BAF2-4B43-9CA6-23961B2328E9}">
      <dgm:prSet phldrT="[Texto]"/>
      <dgm:spPr/>
      <dgm:t>
        <a:bodyPr/>
        <a:lstStyle/>
        <a:p>
          <a:r>
            <a:rPr lang="es-ES" dirty="0"/>
            <a:t>No funcionales</a:t>
          </a:r>
        </a:p>
      </dgm:t>
    </dgm:pt>
    <dgm:pt modelId="{438F2847-1123-480D-8950-FBEE337F3E72}" type="parTrans" cxnId="{43947553-712E-472B-9777-924CC126AEAD}">
      <dgm:prSet/>
      <dgm:spPr/>
      <dgm:t>
        <a:bodyPr/>
        <a:lstStyle/>
        <a:p>
          <a:endParaRPr lang="es-ES"/>
        </a:p>
      </dgm:t>
    </dgm:pt>
    <dgm:pt modelId="{3824AA32-C0C7-40DC-85BE-6645E45C6734}" type="sibTrans" cxnId="{43947553-712E-472B-9777-924CC126AEAD}">
      <dgm:prSet/>
      <dgm:spPr/>
      <dgm:t>
        <a:bodyPr/>
        <a:lstStyle/>
        <a:p>
          <a:endParaRPr lang="es-ES"/>
        </a:p>
      </dgm:t>
    </dgm:pt>
    <dgm:pt modelId="{F465992A-04BD-4615-86AF-D4C30C88A0C0}">
      <dgm:prSet phldrT="[Texto]"/>
      <dgm:spPr/>
      <dgm:t>
        <a:bodyPr/>
        <a:lstStyle/>
        <a:p>
          <a:r>
            <a:rPr lang="es-ES" dirty="0"/>
            <a:t>Integración LLM</a:t>
          </a:r>
        </a:p>
      </dgm:t>
    </dgm:pt>
    <dgm:pt modelId="{D6B69FB0-8BF9-43A4-B982-A26BE93A6CBF}" type="parTrans" cxnId="{7E2768A7-AAAC-4B37-8A99-1C45ABB715BA}">
      <dgm:prSet/>
      <dgm:spPr/>
      <dgm:t>
        <a:bodyPr/>
        <a:lstStyle/>
        <a:p>
          <a:endParaRPr lang="es-ES"/>
        </a:p>
      </dgm:t>
    </dgm:pt>
    <dgm:pt modelId="{AFDA6145-315D-4DC2-8F1A-2D18BB5CFA0A}" type="sibTrans" cxnId="{7E2768A7-AAAC-4B37-8A99-1C45ABB715BA}">
      <dgm:prSet/>
      <dgm:spPr/>
      <dgm:t>
        <a:bodyPr/>
        <a:lstStyle/>
        <a:p>
          <a:endParaRPr lang="es-ES"/>
        </a:p>
      </dgm:t>
    </dgm:pt>
    <dgm:pt modelId="{14332363-6DA7-4845-A592-CC9E6BBEB1C1}">
      <dgm:prSet phldrT="[Texto]"/>
      <dgm:spPr/>
      <dgm:t>
        <a:bodyPr/>
        <a:lstStyle/>
        <a:p>
          <a:r>
            <a:rPr lang="es-ES" dirty="0"/>
            <a:t>Usabilidad</a:t>
          </a:r>
        </a:p>
      </dgm:t>
    </dgm:pt>
    <dgm:pt modelId="{1096B18F-FEF9-4D8B-898C-678EA85048AB}" type="parTrans" cxnId="{FA28688E-3DF2-4BDB-A786-19C64815DD95}">
      <dgm:prSet/>
      <dgm:spPr/>
      <dgm:t>
        <a:bodyPr/>
        <a:lstStyle/>
        <a:p>
          <a:endParaRPr lang="es-ES"/>
        </a:p>
      </dgm:t>
    </dgm:pt>
    <dgm:pt modelId="{4C26C02B-9A60-4F9A-BCFA-3051AC85FBDB}" type="sibTrans" cxnId="{FA28688E-3DF2-4BDB-A786-19C64815DD95}">
      <dgm:prSet/>
      <dgm:spPr/>
      <dgm:t>
        <a:bodyPr/>
        <a:lstStyle/>
        <a:p>
          <a:endParaRPr lang="es-ES"/>
        </a:p>
      </dgm:t>
    </dgm:pt>
    <dgm:pt modelId="{4A8CDD42-3027-47CB-A875-9B00614F2A16}">
      <dgm:prSet phldrT="[Texto]"/>
      <dgm:spPr/>
      <dgm:t>
        <a:bodyPr/>
        <a:lstStyle/>
        <a:p>
          <a:r>
            <a:rPr lang="es-ES" dirty="0"/>
            <a:t>Personales</a:t>
          </a:r>
        </a:p>
      </dgm:t>
    </dgm:pt>
    <dgm:pt modelId="{42151605-C0D2-4D7E-B696-F21822333A78}" type="parTrans" cxnId="{0519718D-9F03-4909-8FD4-BDAA03410D79}">
      <dgm:prSet/>
      <dgm:spPr/>
      <dgm:t>
        <a:bodyPr/>
        <a:lstStyle/>
        <a:p>
          <a:endParaRPr lang="es-ES"/>
        </a:p>
      </dgm:t>
    </dgm:pt>
    <dgm:pt modelId="{8705C4BB-7B74-4E64-BB81-A0295487D52C}" type="sibTrans" cxnId="{0519718D-9F03-4909-8FD4-BDAA03410D79}">
      <dgm:prSet/>
      <dgm:spPr/>
      <dgm:t>
        <a:bodyPr/>
        <a:lstStyle/>
        <a:p>
          <a:endParaRPr lang="es-ES"/>
        </a:p>
      </dgm:t>
    </dgm:pt>
    <dgm:pt modelId="{F4B2C766-3B9B-4255-883A-3A9E28AA2BD1}">
      <dgm:prSet phldrT="[Texto]"/>
      <dgm:spPr/>
      <dgm:t>
        <a:bodyPr/>
        <a:lstStyle/>
        <a:p>
          <a:r>
            <a:rPr lang="es-ES" dirty="0"/>
            <a:t>Formación en LLM</a:t>
          </a:r>
        </a:p>
      </dgm:t>
    </dgm:pt>
    <dgm:pt modelId="{6ED486ED-8FEB-426E-9DB0-D7A83003647E}" type="parTrans" cxnId="{A223AB44-FBCF-47D4-839D-5E561C20BC14}">
      <dgm:prSet/>
      <dgm:spPr/>
      <dgm:t>
        <a:bodyPr/>
        <a:lstStyle/>
        <a:p>
          <a:endParaRPr lang="es-ES"/>
        </a:p>
      </dgm:t>
    </dgm:pt>
    <dgm:pt modelId="{29CC5A6E-423C-45AC-B153-4B0204D11F6A}" type="sibTrans" cxnId="{A223AB44-FBCF-47D4-839D-5E561C20BC14}">
      <dgm:prSet/>
      <dgm:spPr/>
      <dgm:t>
        <a:bodyPr/>
        <a:lstStyle/>
        <a:p>
          <a:endParaRPr lang="es-ES"/>
        </a:p>
      </dgm:t>
    </dgm:pt>
    <dgm:pt modelId="{AA7CD710-BF22-48CA-B089-46B0445A21BD}">
      <dgm:prSet phldrT="[Texto]"/>
      <dgm:spPr/>
      <dgm:t>
        <a:bodyPr/>
        <a:lstStyle/>
        <a:p>
          <a:r>
            <a:rPr lang="es-ES" dirty="0"/>
            <a:t>Aplicación profesional</a:t>
          </a:r>
        </a:p>
      </dgm:t>
    </dgm:pt>
    <dgm:pt modelId="{4A77B5A7-C8FD-4DA6-A193-E7CE0E7AEE3E}" type="parTrans" cxnId="{E62A35C2-E39C-483A-A946-277C9A65B45A}">
      <dgm:prSet/>
      <dgm:spPr/>
      <dgm:t>
        <a:bodyPr/>
        <a:lstStyle/>
        <a:p>
          <a:endParaRPr lang="es-ES"/>
        </a:p>
      </dgm:t>
    </dgm:pt>
    <dgm:pt modelId="{98C56A64-CDC3-4755-8FD8-1F7BEA70C74A}" type="sibTrans" cxnId="{E62A35C2-E39C-483A-A946-277C9A65B45A}">
      <dgm:prSet/>
      <dgm:spPr/>
      <dgm:t>
        <a:bodyPr/>
        <a:lstStyle/>
        <a:p>
          <a:endParaRPr lang="es-ES"/>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Aplicación profesional</a:t>
          </a:r>
        </a:p>
      </dsp:txBody>
      <dsp:txXfrm>
        <a:off x="5615507" y="2803818"/>
        <a:ext cx="1475264" cy="98350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01/01/2025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Es Eco City Tours, una aplicación móvil para la generación de rutas turísticas sostenibles propuestas por un modelo de lenguaje de gran escala.</a:t>
            </a:r>
          </a:p>
          <a:p>
            <a:r>
              <a:rPr lang="es-ES" b="1" dirty="0"/>
              <a:t>Diapositiva 4: Tecnologías y Herramientas</a:t>
            </a:r>
          </a:p>
          <a:p>
            <a:pPr>
              <a:buFont typeface="Arial" panose="020B0604020202020204" pitchFamily="34" charset="0"/>
              <a:buChar char="•"/>
            </a:pPr>
            <a:r>
              <a:rPr lang="es-ES" dirty="0"/>
              <a:t>Framework: </a:t>
            </a:r>
            <a:r>
              <a:rPr lang="es-ES" dirty="0" err="1"/>
              <a:t>Flutter</a:t>
            </a:r>
            <a:r>
              <a:rPr lang="es-ES" dirty="0"/>
              <a:t>.</a:t>
            </a:r>
          </a:p>
          <a:p>
            <a:pPr>
              <a:buFont typeface="Arial" panose="020B0604020202020204" pitchFamily="34" charset="0"/>
              <a:buChar char="•"/>
            </a:pPr>
            <a:r>
              <a:rPr lang="es-ES" dirty="0"/>
              <a:t>Servicios: Google </a:t>
            </a:r>
            <a:r>
              <a:rPr lang="es-ES" dirty="0" err="1"/>
              <a:t>Maps</a:t>
            </a:r>
            <a:r>
              <a:rPr lang="es-ES" dirty="0"/>
              <a:t>, Google Places, Gemini AI.</a:t>
            </a:r>
          </a:p>
          <a:p>
            <a:pPr>
              <a:buFont typeface="Arial" panose="020B0604020202020204" pitchFamily="34" charset="0"/>
              <a:buChar char="•"/>
            </a:pPr>
            <a:r>
              <a:rPr lang="es-ES" dirty="0"/>
              <a:t>Gestor de estado: Bloc.</a:t>
            </a:r>
          </a:p>
          <a:p>
            <a:pPr>
              <a:buFont typeface="Arial" panose="020B0604020202020204" pitchFamily="34" charset="0"/>
              <a:buChar char="•"/>
            </a:pPr>
            <a:r>
              <a:rPr lang="es-ES" dirty="0"/>
              <a:t>Herramientas auxiliares: GitHub, </a:t>
            </a:r>
            <a:r>
              <a:rPr lang="es-ES" dirty="0" err="1"/>
              <a:t>SonarCloud</a:t>
            </a:r>
            <a:r>
              <a:rPr lang="es-ES" dirty="0"/>
              <a:t>, </a:t>
            </a:r>
            <a:r>
              <a:rPr lang="es-ES" dirty="0" err="1"/>
              <a:t>TeXstudio</a:t>
            </a:r>
            <a:r>
              <a:rPr lang="es-ES" dirty="0"/>
              <a:t>.</a:t>
            </a:r>
          </a:p>
          <a:p>
            <a:r>
              <a:rPr lang="es-ES" b="1" dirty="0"/>
              <a:t>Diapositiva 5: Metodología</a:t>
            </a:r>
          </a:p>
          <a:p>
            <a:pPr>
              <a:buFont typeface="Arial" panose="020B0604020202020204" pitchFamily="34" charset="0"/>
              <a:buChar char="•"/>
            </a:pPr>
            <a:r>
              <a:rPr lang="es-ES" dirty="0"/>
              <a:t>Uso de SCRUM para gestión ágil.</a:t>
            </a:r>
          </a:p>
          <a:p>
            <a:pPr>
              <a:buFont typeface="Arial" panose="020B0604020202020204" pitchFamily="34" charset="0"/>
              <a:buChar char="•"/>
            </a:pPr>
            <a:r>
              <a:rPr lang="es-ES" dirty="0"/>
              <a:t>División en </a:t>
            </a:r>
            <a:r>
              <a:rPr lang="es-ES" dirty="0" err="1"/>
              <a:t>sprints</a:t>
            </a:r>
            <a:r>
              <a:rPr lang="es-ES" dirty="0"/>
              <a:t> y revisiones continuas.</a:t>
            </a:r>
          </a:p>
          <a:p>
            <a:pPr>
              <a:buFont typeface="Arial" panose="020B0604020202020204" pitchFamily="34" charset="0"/>
              <a:buChar char="•"/>
            </a:pPr>
            <a:r>
              <a:rPr lang="es-ES" dirty="0"/>
              <a:t>Integración continua y control de calidad.</a:t>
            </a:r>
          </a:p>
          <a:p>
            <a:r>
              <a:rPr lang="es-ES" b="1" dirty="0"/>
              <a:t>Diapositiva 6: Desarrollo de la Aplicación</a:t>
            </a:r>
          </a:p>
          <a:p>
            <a:pPr>
              <a:buFont typeface="Arial" panose="020B0604020202020204" pitchFamily="34" charset="0"/>
              <a:buChar char="•"/>
            </a:pPr>
            <a:r>
              <a:rPr lang="es-ES" dirty="0"/>
              <a:t>Principales funcionalidades: selección de preferencias, visualización en mapa, gestión de rutas.</a:t>
            </a:r>
          </a:p>
          <a:p>
            <a:pPr>
              <a:buFont typeface="Arial" panose="020B0604020202020204" pitchFamily="34" charset="0"/>
              <a:buChar char="•"/>
            </a:pPr>
            <a:r>
              <a:rPr lang="es-ES" dirty="0"/>
              <a:t>Enfoque en la sostenibilidad y personalización.</a:t>
            </a:r>
          </a:p>
          <a:p>
            <a:r>
              <a:rPr lang="es-ES" b="1" dirty="0"/>
              <a:t>Diapositiva 7: Resultados</a:t>
            </a:r>
          </a:p>
          <a:p>
            <a:pPr>
              <a:buFont typeface="Arial" panose="020B0604020202020204" pitchFamily="34" charset="0"/>
              <a:buChar char="•"/>
            </a:pPr>
            <a:r>
              <a:rPr lang="es-ES" dirty="0"/>
              <a:t>Logros técnicos: integración fluida de tecnologías, generación precisa de rutas.</a:t>
            </a:r>
          </a:p>
          <a:p>
            <a:pPr>
              <a:buFont typeface="Arial" panose="020B0604020202020204" pitchFamily="34" charset="0"/>
              <a:buChar char="•"/>
            </a:pPr>
            <a:r>
              <a:rPr lang="es-ES" dirty="0"/>
              <a:t>Logros personales: experiencia adquirida en LLM, </a:t>
            </a:r>
            <a:r>
              <a:rPr lang="es-ES" dirty="0" err="1"/>
              <a:t>Flutter</a:t>
            </a:r>
            <a:r>
              <a:rPr lang="es-ES" dirty="0"/>
              <a:t>, y gestión de proyectos.</a:t>
            </a:r>
          </a:p>
          <a:p>
            <a:r>
              <a:rPr lang="es-ES" b="1" dirty="0"/>
              <a:t>Diapositiva 8: Impacto</a:t>
            </a:r>
          </a:p>
          <a:p>
            <a:pPr>
              <a:buFont typeface="Arial" panose="020B0604020202020204" pitchFamily="34" charset="0"/>
              <a:buChar char="•"/>
            </a:pPr>
            <a:r>
              <a:rPr lang="es-ES" dirty="0"/>
              <a:t>Promoción de ODS, especialmente ODS11.</a:t>
            </a:r>
          </a:p>
          <a:p>
            <a:pPr>
              <a:buFont typeface="Arial" panose="020B0604020202020204" pitchFamily="34" charset="0"/>
              <a:buChar char="•"/>
            </a:pPr>
            <a:r>
              <a:rPr lang="es-ES" dirty="0"/>
              <a:t>Potencial para ser utilizada por instituciones y fomentar el turismo sostenible.</a:t>
            </a:r>
          </a:p>
          <a:p>
            <a:r>
              <a:rPr lang="es-ES" b="1" dirty="0"/>
              <a:t>Diapositiva 9: Líneas Futuras</a:t>
            </a:r>
          </a:p>
          <a:p>
            <a:pPr>
              <a:buFont typeface="Arial" panose="020B0604020202020204" pitchFamily="34" charset="0"/>
              <a:buChar char="•"/>
            </a:pPr>
            <a:r>
              <a:rPr lang="es-ES" dirty="0"/>
              <a:t>Gamificación y ratings.</a:t>
            </a:r>
          </a:p>
          <a:p>
            <a:pPr>
              <a:buFont typeface="Arial" panose="020B0604020202020204" pitchFamily="34" charset="0"/>
              <a:buChar char="•"/>
            </a:pPr>
            <a:r>
              <a:rPr lang="es-ES" dirty="0"/>
              <a:t>Expansión multiplataforma.</a:t>
            </a:r>
          </a:p>
          <a:p>
            <a:pPr>
              <a:buFont typeface="Arial" panose="020B0604020202020204" pitchFamily="34" charset="0"/>
              <a:buChar char="•"/>
            </a:pPr>
            <a:r>
              <a:rPr lang="es-ES" dirty="0"/>
              <a:t>Uso de reconocimiento de lugares con </a:t>
            </a:r>
            <a:r>
              <a:rPr lang="es-ES" dirty="0" err="1"/>
              <a:t>Firebase</a:t>
            </a:r>
            <a:r>
              <a:rPr lang="es-ES" dirty="0"/>
              <a:t>.</a:t>
            </a:r>
          </a:p>
          <a:p>
            <a:r>
              <a:rPr lang="es-ES" b="1" dirty="0"/>
              <a:t>Diapositiva 10: Conclusión</a:t>
            </a:r>
          </a:p>
          <a:p>
            <a:pPr>
              <a:buFont typeface="Arial" panose="020B0604020202020204" pitchFamily="34" charset="0"/>
              <a:buChar char="•"/>
            </a:pPr>
            <a:r>
              <a:rPr lang="es-ES" dirty="0"/>
              <a:t>Reflexión personal sobre el aprendizaje y los retos superados.</a:t>
            </a:r>
          </a:p>
          <a:p>
            <a:pPr>
              <a:buFont typeface="Arial" panose="020B0604020202020204" pitchFamily="34" charset="0"/>
              <a:buChar char="•"/>
            </a:pPr>
            <a:r>
              <a:rPr lang="es-ES" dirty="0"/>
              <a:t>Importancia del proyecto en la promoción del turismo sostenible.</a:t>
            </a:r>
          </a:p>
          <a:p>
            <a:r>
              <a:rPr lang="es-ES" dirty="0"/>
              <a:t>Con esta estructura, cubres los puntos clave del proyecto y mantienes la atención de tu audiencia. Asegúrate de practicar para ajustar el contenido al tiempo disponible.</a:t>
            </a:r>
          </a:p>
          <a:p>
            <a:endParaRPr lang="es-ES" dirty="0"/>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1DA9C-ED5F-DB16-7C84-072C977851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A4B775-D12E-05B9-30FC-2832ADA607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7894E82-FFFE-5F5A-DBCF-B524009040A5}"/>
              </a:ext>
            </a:extLst>
          </p:cNvPr>
          <p:cNvSpPr>
            <a:spLocks noGrp="1"/>
          </p:cNvSpPr>
          <p:nvPr>
            <p:ph type="body" idx="1"/>
          </p:nvPr>
        </p:nvSpPr>
        <p:spPr/>
        <p:txBody>
          <a:bodyPr/>
          <a:lstStyle/>
          <a:p>
            <a:r>
              <a:rPr lang="es-ES" dirty="0"/>
              <a:t>TRABAJOS RELACIONADOS:</a:t>
            </a:r>
          </a:p>
          <a:p>
            <a:r>
              <a:rPr lang="es-ES" dirty="0"/>
              <a:t>Son muchas las aplicaciones </a:t>
            </a:r>
            <a:r>
              <a:rPr lang="es-ES"/>
              <a:t>que desarrollan </a:t>
            </a:r>
            <a:endParaRPr lang="es-ES" dirty="0"/>
          </a:p>
          <a:p>
            <a:endParaRPr lang="es-ES" dirty="0"/>
          </a:p>
        </p:txBody>
      </p:sp>
      <p:sp>
        <p:nvSpPr>
          <p:cNvPr id="4" name="Marcador de número de diapositiva 3">
            <a:extLst>
              <a:ext uri="{FF2B5EF4-FFF2-40B4-BE49-F238E27FC236}">
                <a16:creationId xmlns:a16="http://schemas.microsoft.com/office/drawing/2014/main" id="{288A1B5F-D966-2281-1939-6A1854262B64}"/>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1758232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Esta ha sido una presentación de Eco City Tours. Para más información acerca del Trabajo de Fin de Grado puede consultar la documentación del proyecto, visitar el repositorio en </a:t>
            </a:r>
            <a:r>
              <a:rPr lang="es-ES" b="0" u="none" dirty="0" err="1"/>
              <a:t>github</a:t>
            </a:r>
            <a:r>
              <a:rPr lang="es-ES" b="0" u="none" dirty="0"/>
              <a:t> o contactarme por correo.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r>
              <a:rPr lang="es-ES" b="1" dirty="0"/>
              <a:t>Diapositiva 2: Introducción</a:t>
            </a:r>
          </a:p>
          <a:p>
            <a:pPr>
              <a:buFont typeface="Arial" panose="020B0604020202020204" pitchFamily="34" charset="0"/>
              <a:buChar char="•"/>
            </a:pPr>
            <a:r>
              <a:rPr lang="es-ES" dirty="0"/>
              <a:t> Eco City Tours nace de la necesidad de dotar de herramientas para luchar contra un grave problema que enfrentan las ciudades de hoy en día.</a:t>
            </a:r>
          </a:p>
          <a:p>
            <a:r>
              <a:rPr lang="es-ES" dirty="0"/>
              <a:t>No es otro que el turismo como catalizador de la gentrificación que tiene asociados problemas económicos, de convivencia, de falta de recursos </a:t>
            </a:r>
            <a:r>
              <a:rPr lang="es-ES" dirty="0" err="1"/>
              <a:t>etc</a:t>
            </a:r>
            <a:r>
              <a:rPr lang="es-ES" dirty="0"/>
              <a:t>, como se pueden ver en ciudades como las de las imágenes: Venecia o Barcelona.  Pero el turismo como tal no es perverso, es una fuente de ingresos fundamental para el crecimiento de las comunidades locales. Fomentar el Turismo Sostenible por tanto se convierte en una gran oportunidad para intentar contrarrestar la deriva actual. Tanto es así que en este marco de trabajo se sustenta uno de los Objetivos de Desarrollo Sostenible de la ONU como parte de la Agenda 2030 llamado Ciudades y Comunidades Sostenibles. El ODS11</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al problema de la gentrificación y el turismo masivo se presenta Eco City Tours que aúna estos esfuerzos para potenciar el ODS11 a través de una aplicación móvil desarrollada en </a:t>
            </a:r>
            <a:r>
              <a:rPr lang="es-ES" dirty="0" err="1"/>
              <a:t>Flutter</a:t>
            </a:r>
            <a:r>
              <a:rPr lang="es-ES" dirty="0"/>
              <a:t> que propone al usuario rutas turísticas sostenibles. </a:t>
            </a:r>
          </a:p>
          <a:p>
            <a:r>
              <a:rPr lang="es-ES" dirty="0"/>
              <a:t>Se trata de una herramienta que va a promocionar rutas no motorizadas, que conectan lugares de interés con el objetivo de fomentar la movilidad sostenible.</a:t>
            </a:r>
          </a:p>
          <a:p>
            <a:r>
              <a:rPr lang="es-ES" dirty="0"/>
              <a:t>Las rutas se muestran sobre un mapa usando tecnologías de información geográfica y los Puntos de Interés se enriquecen con información detallada sobre lugares turísticos mediante el uso de Modelos de Lenguaje de Gran Escala o </a:t>
            </a:r>
            <a:r>
              <a:rPr lang="es-ES" dirty="0" err="1"/>
              <a:t>LLMs</a:t>
            </a:r>
            <a:r>
              <a:rPr lang="es-ES" dirty="0"/>
              <a:t> en este caso Gemini-Pro 1.5. Esta es una aplicación basada en herramientas del gigante tecnológico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OBJETIVOS:</a:t>
            </a:r>
          </a:p>
          <a:p>
            <a:r>
              <a:rPr lang="es-ES" dirty="0"/>
              <a:t>Los objetivos a la hora de crear esta aplicación fueron los siguientes: </a:t>
            </a:r>
          </a:p>
          <a:p>
            <a:r>
              <a:rPr lang="es-ES" dirty="0"/>
              <a:t>En cuanto a los </a:t>
            </a:r>
            <a:r>
              <a:rPr lang="es-ES" b="1" dirty="0"/>
              <a:t>objetivos funcionales</a:t>
            </a:r>
            <a:r>
              <a:rPr lang="es-ES" dirty="0"/>
              <a:t>, la aplicación es capaz de generar rutas turísticas personalizadas basadas en información que el usuario aporta al sistema como sus gustos a la hora de viajar o el medio de transporte que quiere utilizar. Y esta información será representada sobre un mapa indicando una ruta para ciclistas o peatones según indique el usuario al sistema.</a:t>
            </a:r>
          </a:p>
          <a:p>
            <a:r>
              <a:rPr lang="es-ES" dirty="0"/>
              <a:t>Usabilidad, preferencia por herramientas open-</a:t>
            </a:r>
            <a:r>
              <a:rPr lang="es-ES" dirty="0" err="1"/>
              <a:t>source</a:t>
            </a:r>
            <a:r>
              <a:rPr lang="es-ES" dirty="0"/>
              <a:t> y la integración de inteligencia artificial serían objetivos que abarcan aspectos no funcionales.</a:t>
            </a:r>
          </a:p>
          <a:p>
            <a:r>
              <a:rPr lang="es-ES" dirty="0"/>
              <a:t>Y personalmente además de cumplir con estos requisitos he querido obtener una formación en modelos LLM que pueda servir de guía para otras personas que puedan beneficiarse de un trabajo de </a:t>
            </a:r>
            <a:r>
              <a:rPr lang="es-ES" dirty="0" err="1"/>
              <a:t>prompting</a:t>
            </a:r>
            <a:r>
              <a:rPr lang="es-ES" dirty="0"/>
              <a:t> que se ha seguido para obtener la mejor herramienta para este caso de uso y herramientas generales para su aprendizaje y adaptación a otros casos donde se puedan emplear estos modelos de lenguaje a gran escala. Por último y debido a una formación que he seguido en </a:t>
            </a:r>
            <a:r>
              <a:rPr lang="es-ES" dirty="0" err="1"/>
              <a:t>Flutter</a:t>
            </a:r>
            <a:r>
              <a:rPr lang="es-ES" dirty="0"/>
              <a:t> a lo largo de estos años obtener una aplicación de aspecto lo más profesional posible era una gran meta para mi. Además, este proyecto supone la finalización de mi formación como Ingeniero Informático.</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CONCEPTOS TEÓRICOS:</a:t>
            </a:r>
          </a:p>
          <a:p>
            <a:r>
              <a:rPr lang="es-ES" dirty="0"/>
              <a:t>Los conceptos teóricos que permiten comprender los diferentes engranajes de Eco City Tours son varios. La primera pieza serían son los </a:t>
            </a:r>
            <a:r>
              <a:rPr lang="es-ES" b="1" dirty="0"/>
              <a:t>Sistemas de Información Geográfica (GIS o SIG). </a:t>
            </a:r>
            <a:r>
              <a:rPr lang="es-ES" b="0" dirty="0"/>
              <a:t>Resumiendo, un GIS </a:t>
            </a:r>
            <a:r>
              <a:rPr lang="es-ES" dirty="0"/>
              <a:t>es cualquier herramienta cuya información está georreferenciada, contienen unas coordenadas que permiten situarlo en el espacio: se usan varias herramientas GIS en Eco City Tours: la geocodificación que es el servicio por el cual dado un lugar devuelve sus coordenadas, por ejemplo indican que la Catedral de Burgos tiene esas coordenadas, la navegación de rutas entre varios puntos de interés y el servicio de mapas para mostrar los resultados sobre un mapa personalizado.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LLM. En los prototipos contenidos en el repositorio podemos encontrar trabajo con varios modelos, se construyó un juego de </a:t>
            </a:r>
            <a:r>
              <a:rPr lang="es-ES" dirty="0" err="1"/>
              <a:t>prompts</a:t>
            </a:r>
            <a:r>
              <a:rPr lang="es-ES" dirty="0"/>
              <a:t> con técnicas como el </a:t>
            </a:r>
            <a:r>
              <a:rPr lang="es-ES" dirty="0" err="1"/>
              <a:t>tool</a:t>
            </a:r>
            <a:r>
              <a:rPr lang="es-ES" dirty="0"/>
              <a:t> </a:t>
            </a:r>
            <a:r>
              <a:rPr lang="es-ES" dirty="0" err="1"/>
              <a:t>calling</a:t>
            </a:r>
            <a:r>
              <a:rPr lang="es-ES" dirty="0"/>
              <a:t> para obtener una salida del modelo en formato </a:t>
            </a:r>
            <a:r>
              <a:rPr lang="es-ES" dirty="0" err="1"/>
              <a:t>json</a:t>
            </a:r>
            <a:r>
              <a:rPr lang="es-ES" dirty="0"/>
              <a:t> o técnicas cómo RAG o el uso de agentes.</a:t>
            </a:r>
          </a:p>
          <a:p>
            <a:r>
              <a:rPr lang="es-ES" dirty="0"/>
              <a:t>En los prototipos se puede ver un trabajo que parte de una búsqueda en internet de una herramienta, cómo esa información alimenta al modelo y se obtiene una respuesta mejorada por parte del modelo. Aunque no forme parte de la aplicación móvil, estos trabajos se mantienen puesto que se pudieran considerar útiles cómo </a:t>
            </a:r>
            <a:r>
              <a:rPr lang="es-ES" dirty="0" err="1"/>
              <a:t>guias</a:t>
            </a:r>
            <a:r>
              <a:rPr lang="es-ES" dirty="0"/>
              <a:t> de</a:t>
            </a:r>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CONCEPTOS TEÓRICOS:</a:t>
            </a:r>
          </a:p>
          <a:p>
            <a:r>
              <a:rPr lang="es-ES" dirty="0"/>
              <a:t>Los conceptos teóricos que permiten comprender los diferentes engranajes de Eco City Tours son varios. La primera pieza serían son los </a:t>
            </a:r>
            <a:r>
              <a:rPr lang="es-ES" b="1" dirty="0"/>
              <a:t>Sistemas de Información Geográfica (GIS o SIG). </a:t>
            </a:r>
            <a:r>
              <a:rPr lang="es-ES" b="0" dirty="0"/>
              <a:t>Resumiendo, un GIS </a:t>
            </a:r>
            <a:r>
              <a:rPr lang="es-ES" dirty="0"/>
              <a:t>es cualquier herramienta cuya información está georreferenciada, contienen unas coordenadas que permiten situarlo en el espacio: se usan tres herramientas GIS en Eco City Tours: la geocodificación que es el servicio por el cual dado un lugar devuelve sus coordenadas, la navegación y optimización de rutas entre varios puntos y el servicio de mapas para mostrar los resultados.</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Herramientas de LLM:</a:t>
            </a:r>
          </a:p>
          <a:p>
            <a:r>
              <a:rPr lang="es-ES" dirty="0"/>
              <a:t>LM Studio</a:t>
            </a:r>
          </a:p>
          <a:p>
            <a:r>
              <a:rPr lang="es-ES" dirty="0" err="1"/>
              <a:t>Langflow</a:t>
            </a:r>
            <a:endParaRPr lang="es-ES" dirty="0"/>
          </a:p>
          <a:p>
            <a:r>
              <a:rPr lang="es-ES" dirty="0"/>
              <a:t>Desarrollo de aplicación móvil</a:t>
            </a:r>
          </a:p>
          <a:p>
            <a:endParaRPr lang="es-ES"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ASPECTOS RELEVANTES DEL DESARROLLO DEL PROYECTO:</a:t>
            </a:r>
          </a:p>
          <a:p>
            <a:endParaRPr lang="es-ES" dirty="0"/>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01/01/2025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01/01/2025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2D02A963.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fps1001/TFGII_FPisot" TargetMode="External"/><Relationship Id="rId5" Type="http://schemas.openxmlformats.org/officeDocument/2006/relationships/hyperlink" Target="https://github.com/davidmigloz"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70866-B07E-1E02-11F3-C5F5CE3E77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D37390-5453-D41A-D56D-C2623ECEF656}"/>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6BCFCC19-7FAE-B253-9214-395121171AA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0B41CA4B-D3A3-7C3B-520D-A2A5DB30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64B5E1E-1F54-1760-06E6-0C4BC46A9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E24DF0A7-4355-AF76-532A-35445F4D09C4}"/>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869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4597" y="249171"/>
            <a:ext cx="1808548" cy="2403618"/>
          </a:xfrm>
          <a:prstGeom prst="rect">
            <a:avLst/>
          </a:prstGeom>
        </p:spPr>
      </p:pic>
      <p:sp>
        <p:nvSpPr>
          <p:cNvPr id="4" name="Elipse 3">
            <a:extLst>
              <a:ext uri="{FF2B5EF4-FFF2-40B4-BE49-F238E27FC236}">
                <a16:creationId xmlns:a16="http://schemas.microsoft.com/office/drawing/2014/main" id="{791566C3-EAA0-AD5B-DB33-F3E229CBF883}"/>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C4CD9298-6B4E-16AE-5915-60D59F7E529E}"/>
              </a:ext>
            </a:extLst>
          </p:cNvPr>
          <p:cNvSpPr txBox="1">
            <a:spLocks/>
          </p:cNvSpPr>
          <p:nvPr/>
        </p:nvSpPr>
        <p:spPr>
          <a:xfrm>
            <a:off x="2005299" y="1102744"/>
            <a:ext cx="6918364" cy="7915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643945" y="1904849"/>
            <a:ext cx="8996502" cy="3139321"/>
          </a:xfrm>
          <a:prstGeom prst="rect">
            <a:avLst/>
          </a:prstGeom>
          <a:noFill/>
        </p:spPr>
        <p:txBody>
          <a:bodyPr wrap="square" rtlCol="0">
            <a:spAutoFit/>
          </a:bodyPr>
          <a:lstStyle/>
          <a:p>
            <a:pPr algn="ctr"/>
            <a:r>
              <a:rPr lang="es-ES" dirty="0"/>
              <a:t>Especialmente en este TFG a David Miguel Lozano antiguo compañero de la Universidad: </a:t>
            </a:r>
            <a:r>
              <a:rPr lang="es-ES" dirty="0">
                <a:hlinkClick r:id="rId5"/>
              </a:rPr>
              <a:t>https://github.com/davidmigloz</a:t>
            </a:r>
            <a:endParaRPr lang="es-ES" dirty="0"/>
          </a:p>
          <a:p>
            <a:endParaRPr lang="es-ES" dirty="0"/>
          </a:p>
          <a:p>
            <a:r>
              <a:rPr lang="es-ES" dirty="0"/>
              <a:t>Sin las siguientes personas no podría haber hecho: Nuria, Paco y </a:t>
            </a:r>
            <a:r>
              <a:rPr lang="es-ES" dirty="0" err="1"/>
              <a:t>Merce</a:t>
            </a:r>
            <a:r>
              <a:rPr lang="es-ES" dirty="0"/>
              <a:t>. </a:t>
            </a:r>
          </a:p>
          <a:p>
            <a:r>
              <a:rPr lang="es-ES" dirty="0"/>
              <a:t> </a:t>
            </a:r>
          </a:p>
          <a:p>
            <a:r>
              <a:rPr lang="es-ES" dirty="0"/>
              <a:t>A los compañeros de carrera: Víctor, José Luis, </a:t>
            </a:r>
            <a:r>
              <a:rPr lang="es-ES" dirty="0" err="1"/>
              <a:t>Estíbalitz</a:t>
            </a:r>
            <a:r>
              <a:rPr lang="es-ES" dirty="0"/>
              <a:t>, a los hermanos Arroyo, Ángel, Stefano, Juanjo, Luis, Ahmad, Rafa, Álvaro…</a:t>
            </a:r>
          </a:p>
          <a:p>
            <a:endParaRPr lang="es-ES" dirty="0"/>
          </a:p>
          <a:p>
            <a:r>
              <a:rPr lang="es-ES" dirty="0"/>
              <a:t>A mi tutor Carlos López </a:t>
            </a:r>
            <a:r>
              <a:rPr lang="es-ES" dirty="0" err="1"/>
              <a:t>Nozal</a:t>
            </a:r>
            <a:r>
              <a:rPr lang="es-ES" dirty="0"/>
              <a:t>, del que he aprendido la técnica </a:t>
            </a:r>
            <a:r>
              <a:rPr lang="es-ES" dirty="0" err="1"/>
              <a:t>clopezno</a:t>
            </a:r>
            <a:r>
              <a:rPr lang="es-ES" dirty="0"/>
              <a:t> de solución de problemas.  </a:t>
            </a:r>
          </a:p>
          <a:p>
            <a:pPr algn="ctr"/>
            <a:r>
              <a:rPr lang="es-ES" dirty="0"/>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9387205" y="3643864"/>
            <a:ext cx="2826258"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3114086" y="5424067"/>
            <a:ext cx="4958366" cy="369332"/>
          </a:xfrm>
          <a:prstGeom prst="rect">
            <a:avLst/>
          </a:prstGeom>
          <a:noFill/>
        </p:spPr>
        <p:txBody>
          <a:bodyPr wrap="square" rtlCol="0">
            <a:spAutoFit/>
          </a:bodyPr>
          <a:lstStyle/>
          <a:p>
            <a:r>
              <a:rPr lang="es-ES" dirty="0">
                <a:hlinkClick r:id="rId6"/>
              </a:rPr>
              <a:t>https://github.com/fps1001/TFGII_FPisot</a:t>
            </a:r>
            <a:endParaRPr lang="es-ES" dirty="0"/>
          </a:p>
        </p:txBody>
      </p:sp>
    </p:spTree>
    <p:extLst>
      <p:ext uri="{BB962C8B-B14F-4D97-AF65-F5344CB8AC3E}">
        <p14:creationId xmlns:p14="http://schemas.microsoft.com/office/powerpoint/2010/main" val="192124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A7CAE77F-78E6-B2CE-875E-979454894EEF}"/>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130F58E5-8836-DACA-70B8-E9E9BE4AD16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605C6023-EF8F-0408-6799-98E95E2AF86E}"/>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275242172"/>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4F85E1A4-23F8-8483-2686-F3C089565E9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t>Geocodificación.</a:t>
            </a:r>
          </a:p>
          <a:p>
            <a:pPr marL="285750" indent="-285750">
              <a:lnSpc>
                <a:spcPct val="200000"/>
              </a:lnSpc>
              <a:buFont typeface="Wingdings" panose="05000000000000000000" pitchFamily="2" charset="2"/>
              <a:buChar char="§"/>
            </a:pPr>
            <a:r>
              <a:rPr lang="es-ES" sz="2400" dirty="0"/>
              <a:t>Navegación</a:t>
            </a:r>
          </a:p>
          <a:p>
            <a:pPr marL="285750" indent="-285750">
              <a:lnSpc>
                <a:spcPct val="200000"/>
              </a:lnSpc>
              <a:buFont typeface="Wingdings" panose="05000000000000000000" pitchFamily="2" charset="2"/>
              <a:buChar char="§"/>
            </a:pPr>
            <a:r>
              <a:rPr lang="es-ES" sz="2400" dirty="0"/>
              <a:t>Mapas</a:t>
            </a:r>
          </a:p>
        </p:txBody>
      </p:sp>
    </p:spTree>
    <p:extLst>
      <p:ext uri="{BB962C8B-B14F-4D97-AF65-F5344CB8AC3E}">
        <p14:creationId xmlns:p14="http://schemas.microsoft.com/office/powerpoint/2010/main" val="227005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0B73ACF-8200-B872-9639-81014646832A}"/>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558794" y="2854879"/>
            <a:ext cx="3479265" cy="368620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t>Ingeniería del </a:t>
            </a:r>
            <a:r>
              <a:rPr lang="es-ES" sz="2400" dirty="0" err="1"/>
              <a:t>prompt</a:t>
            </a:r>
            <a:r>
              <a:rPr lang="es-ES" sz="2400" dirty="0"/>
              <a:t>: </a:t>
            </a:r>
          </a:p>
          <a:p>
            <a:pPr marL="742950" lvl="1" indent="-285750">
              <a:lnSpc>
                <a:spcPct val="200000"/>
              </a:lnSpc>
              <a:buFont typeface="Wingdings" panose="05000000000000000000" pitchFamily="2" charset="2"/>
              <a:buChar char="§"/>
            </a:pPr>
            <a:r>
              <a:rPr lang="es-ES" sz="2400" dirty="0" err="1"/>
              <a:t>few-shot</a:t>
            </a:r>
            <a:r>
              <a:rPr lang="es-ES" sz="2400" dirty="0"/>
              <a:t> </a:t>
            </a:r>
            <a:r>
              <a:rPr lang="es-ES" sz="2400" dirty="0" err="1"/>
              <a:t>learning</a:t>
            </a:r>
            <a:endParaRPr lang="es-ES" sz="2400" dirty="0"/>
          </a:p>
          <a:p>
            <a:pPr marL="742950" lvl="1" indent="-285750">
              <a:lnSpc>
                <a:spcPct val="200000"/>
              </a:lnSpc>
              <a:buFont typeface="Wingdings" panose="05000000000000000000" pitchFamily="2" charset="2"/>
              <a:buChar char="§"/>
            </a:pPr>
            <a:r>
              <a:rPr lang="es-ES" sz="2400" dirty="0" err="1"/>
              <a:t>tool</a:t>
            </a:r>
            <a:r>
              <a:rPr lang="es-ES" sz="2400" dirty="0"/>
              <a:t> </a:t>
            </a:r>
            <a:r>
              <a:rPr lang="es-ES" sz="2400" dirty="0" err="1"/>
              <a:t>calling</a:t>
            </a:r>
            <a:r>
              <a:rPr lang="es-ES" sz="2400" dirty="0"/>
              <a:t>…</a:t>
            </a:r>
          </a:p>
          <a:p>
            <a:pPr marL="285750" indent="-285750">
              <a:lnSpc>
                <a:spcPct val="200000"/>
              </a:lnSpc>
              <a:buFont typeface="Wingdings" panose="05000000000000000000" pitchFamily="2" charset="2"/>
              <a:buChar char="§"/>
            </a:pPr>
            <a:r>
              <a:rPr lang="es-ES" sz="2400" dirty="0"/>
              <a:t>RAG</a:t>
            </a:r>
          </a:p>
          <a:p>
            <a:pPr marL="285750" indent="-285750">
              <a:lnSpc>
                <a:spcPct val="200000"/>
              </a:lnSpc>
              <a:buFont typeface="Wingdings" panose="05000000000000000000" pitchFamily="2" charset="2"/>
              <a:buChar char="§"/>
            </a:pPr>
            <a:r>
              <a:rPr lang="es-ES" sz="2400" dirty="0"/>
              <a:t>Agentes</a:t>
            </a:r>
          </a:p>
        </p:txBody>
      </p:sp>
      <p:pic>
        <p:nvPicPr>
          <p:cNvPr id="1026" name="Picture 2" descr="Local Large Language Models: Unlocking AI at the Edge - Bestarion">
            <a:extLst>
              <a:ext uri="{FF2B5EF4-FFF2-40B4-BE49-F238E27FC236}">
                <a16:creationId xmlns:a16="http://schemas.microsoft.com/office/drawing/2014/main" id="{9538C1D1-FB3F-90B6-35AB-5989F7180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707" y="1587242"/>
            <a:ext cx="2860543" cy="9287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lentina Alto on LinkedIn: Introducing LangFlow: a GUI for LangChain">
            <a:extLst>
              <a:ext uri="{FF2B5EF4-FFF2-40B4-BE49-F238E27FC236}">
                <a16:creationId xmlns:a16="http://schemas.microsoft.com/office/drawing/2014/main" id="{A3BCFD6E-B60C-4794-7A5F-E86DDF69F2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943" y="3600875"/>
            <a:ext cx="4085506" cy="3007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ngflow on LinkedIn: Langflow 1.1 Release">
            <a:extLst>
              <a:ext uri="{FF2B5EF4-FFF2-40B4-BE49-F238E27FC236}">
                <a16:creationId xmlns:a16="http://schemas.microsoft.com/office/drawing/2014/main" id="{CD0A0762-16EE-14B0-C163-46D60C44F5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226" t="39430" r="22510" b="39558"/>
          <a:stretch/>
        </p:blipFill>
        <p:spPr bwMode="auto">
          <a:xfrm>
            <a:off x="7377638" y="2558257"/>
            <a:ext cx="3245859" cy="61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5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DE17F19D-E5B2-E83A-AB7A-57403EA64E38}"/>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34936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s-ES" sz="2400" dirty="0"/>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49775"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t>ODS11 factor multiplicador</a:t>
            </a:r>
          </a:p>
          <a:p>
            <a:pPr marL="285750" indent="-285750">
              <a:lnSpc>
                <a:spcPct val="200000"/>
              </a:lnSpc>
              <a:buFont typeface="Wingdings" panose="05000000000000000000" pitchFamily="2" charset="2"/>
              <a:buChar char="§"/>
            </a:pPr>
            <a:r>
              <a:rPr lang="es-ES" sz="2400" dirty="0"/>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t>Github</a:t>
            </a:r>
            <a:r>
              <a:rPr lang="es-ES" sz="2400" dirty="0"/>
              <a:t> + </a:t>
            </a:r>
            <a:r>
              <a:rPr lang="es-ES" sz="2400" dirty="0" err="1"/>
              <a:t>Zube</a:t>
            </a:r>
            <a:endParaRPr lang="es-ES" sz="2400" dirty="0"/>
          </a:p>
          <a:p>
            <a:pPr marL="285750" indent="-285750">
              <a:lnSpc>
                <a:spcPct val="200000"/>
              </a:lnSpc>
              <a:buFont typeface="Wingdings" panose="05000000000000000000" pitchFamily="2" charset="2"/>
              <a:buChar char="§"/>
            </a:pPr>
            <a:r>
              <a:rPr lang="es-ES" sz="2400" dirty="0" err="1"/>
              <a:t>SonarCloud</a:t>
            </a:r>
            <a:endParaRPr lang="es-ES" sz="2400" dirty="0"/>
          </a:p>
        </p:txBody>
      </p:sp>
    </p:spTree>
    <p:extLst>
      <p:ext uri="{BB962C8B-B14F-4D97-AF65-F5344CB8AC3E}">
        <p14:creationId xmlns:p14="http://schemas.microsoft.com/office/powerpoint/2010/main" val="414576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E4387E3-7946-173F-5103-1BBD704466D5}"/>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8024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813DD855-E4B5-8795-3777-78F47BB7FCA1}"/>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818583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611</TotalTime>
  <Words>1500</Words>
  <Application>Microsoft Office PowerPoint</Application>
  <PresentationFormat>Panorámica</PresentationFormat>
  <Paragraphs>158</Paragraphs>
  <Slides>12</Slides>
  <Notes>12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Aptos</vt:lpstr>
      <vt:lpstr>Aptos Display</vt:lpstr>
      <vt:lpstr>Arial</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 Serrano</cp:lastModifiedBy>
  <cp:revision>21</cp:revision>
  <dcterms:created xsi:type="dcterms:W3CDTF">2024-12-23T18:35:29Z</dcterms:created>
  <dcterms:modified xsi:type="dcterms:W3CDTF">2025-01-01T14:29:07Z</dcterms:modified>
</cp:coreProperties>
</file>